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Neue Machina Ultra-Bold" charset="1" panose="00000900000000000000"/>
      <p:regular r:id="rId14"/>
    </p:embeddedFont>
    <p:embeddedFont>
      <p:font typeface="Montserrat Medium" charset="1" panose="00000600000000000000"/>
      <p:regular r:id="rId15"/>
    </p:embeddedFont>
    <p:embeddedFont>
      <p:font typeface="Montserrat" charset="1" panose="000005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1.png" Type="http://schemas.openxmlformats.org/officeDocument/2006/relationships/image"/><Relationship Id="rId8" Target="../media/image7.pn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2.pn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4.png" Type="http://schemas.openxmlformats.org/officeDocument/2006/relationships/image"/><Relationship Id="rId8"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9.pn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5171557" y="5943223"/>
            <a:ext cx="7975803" cy="600872"/>
          </a:xfrm>
          <a:custGeom>
            <a:avLst/>
            <a:gdLst/>
            <a:ahLst/>
            <a:cxnLst/>
            <a:rect r="r" b="b" t="t" l="l"/>
            <a:pathLst>
              <a:path h="600872" w="7975803">
                <a:moveTo>
                  <a:pt x="0" y="0"/>
                </a:moveTo>
                <a:lnTo>
                  <a:pt x="7975804" y="0"/>
                </a:lnTo>
                <a:lnTo>
                  <a:pt x="7975804" y="600872"/>
                </a:lnTo>
                <a:lnTo>
                  <a:pt x="0" y="600872"/>
                </a:lnTo>
                <a:lnTo>
                  <a:pt x="0" y="0"/>
                </a:lnTo>
                <a:close/>
              </a:path>
            </a:pathLst>
          </a:custGeom>
          <a:blipFill>
            <a:blip r:embed="rId9"/>
            <a:stretch>
              <a:fillRect l="0" t="-173993" r="0" b="-17399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419979" y="4134227"/>
            <a:ext cx="13448042" cy="1809013"/>
          </a:xfrm>
          <a:prstGeom prst="rect">
            <a:avLst/>
          </a:prstGeom>
        </p:spPr>
        <p:txBody>
          <a:bodyPr anchor="t" rtlCol="false" tIns="0" lIns="0" bIns="0" rIns="0">
            <a:spAutoFit/>
          </a:bodyPr>
          <a:lstStyle/>
          <a:p>
            <a:pPr algn="ctr">
              <a:lnSpc>
                <a:spcPts val="14740"/>
              </a:lnSpc>
            </a:pPr>
            <a:r>
              <a:rPr lang="en-US" b="true" sz="10529">
                <a:solidFill>
                  <a:srgbClr val="FFFFFF"/>
                </a:solidFill>
                <a:latin typeface="Neue Machina Ultra-Bold"/>
                <a:ea typeface="Neue Machina Ultra-Bold"/>
                <a:cs typeface="Neue Machina Ultra-Bold"/>
                <a:sym typeface="Neue Machina Ultra-Bold"/>
              </a:rPr>
              <a:t>MarketGauge</a:t>
            </a:r>
          </a:p>
        </p:txBody>
      </p:sp>
      <p:sp>
        <p:nvSpPr>
          <p:cNvPr name="TextBox 10" id="10"/>
          <p:cNvSpPr txBox="true"/>
          <p:nvPr/>
        </p:nvSpPr>
        <p:spPr>
          <a:xfrm rot="0">
            <a:off x="5330681" y="6000283"/>
            <a:ext cx="7591513" cy="439127"/>
          </a:xfrm>
          <a:prstGeom prst="rect">
            <a:avLst/>
          </a:prstGeom>
        </p:spPr>
        <p:txBody>
          <a:bodyPr anchor="t" rtlCol="false" tIns="0" lIns="0" bIns="0" rIns="0">
            <a:spAutoFit/>
          </a:bodyPr>
          <a:lstStyle/>
          <a:p>
            <a:pPr algn="ctr">
              <a:lnSpc>
                <a:spcPts val="3621"/>
              </a:lnSpc>
            </a:pPr>
            <a:r>
              <a:rPr lang="en-US" b="true" sz="2586">
                <a:solidFill>
                  <a:srgbClr val="01204C"/>
                </a:solidFill>
                <a:latin typeface="Montserrat Medium"/>
                <a:ea typeface="Montserrat Medium"/>
                <a:cs typeface="Montserrat Medium"/>
                <a:sym typeface="Montserrat Medium"/>
              </a:rPr>
              <a:t>Hudson, Moe, Kennadi, Tyler, and Eric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219491" y="3454376"/>
            <a:ext cx="10837236" cy="1809013"/>
          </a:xfrm>
          <a:prstGeom prst="rect">
            <a:avLst/>
          </a:prstGeom>
        </p:spPr>
        <p:txBody>
          <a:bodyPr anchor="t" rtlCol="false" tIns="0" lIns="0" bIns="0" rIns="0">
            <a:spAutoFit/>
          </a:bodyPr>
          <a:lstStyle/>
          <a:p>
            <a:pPr algn="l">
              <a:lnSpc>
                <a:spcPts val="14740"/>
              </a:lnSpc>
            </a:pPr>
            <a:r>
              <a:rPr lang="en-US" sz="10529" b="true">
                <a:solidFill>
                  <a:srgbClr val="FFFFFF"/>
                </a:solidFill>
                <a:latin typeface="Neue Machina Ultra-Bold"/>
                <a:ea typeface="Neue Machina Ultra-Bold"/>
                <a:cs typeface="Neue Machina Ultra-Bold"/>
                <a:sym typeface="Neue Machina Ultra-Bold"/>
              </a:rPr>
              <a:t>Our App</a:t>
            </a:r>
          </a:p>
        </p:txBody>
      </p:sp>
      <p:sp>
        <p:nvSpPr>
          <p:cNvPr name="TextBox 9" id="9"/>
          <p:cNvSpPr txBox="true"/>
          <p:nvPr/>
        </p:nvSpPr>
        <p:spPr>
          <a:xfrm rot="0">
            <a:off x="2219491" y="5496900"/>
            <a:ext cx="9352067" cy="1817378"/>
          </a:xfrm>
          <a:prstGeom prst="rect">
            <a:avLst/>
          </a:prstGeom>
        </p:spPr>
        <p:txBody>
          <a:bodyPr anchor="t" rtlCol="false" tIns="0" lIns="0" bIns="0" rIns="0">
            <a:spAutoFit/>
          </a:bodyPr>
          <a:lstStyle/>
          <a:p>
            <a:pPr algn="l">
              <a:lnSpc>
                <a:spcPts val="3621"/>
              </a:lnSpc>
            </a:pPr>
            <a:r>
              <a:rPr lang="en-US" sz="2586">
                <a:solidFill>
                  <a:srgbClr val="FFFFFF"/>
                </a:solidFill>
                <a:latin typeface="Montserrat"/>
                <a:ea typeface="Montserrat"/>
                <a:cs typeface="Montserrat"/>
                <a:sym typeface="Montserrat"/>
              </a:rPr>
              <a:t>Our app is a tool to help users get a better understanding of what they could be investing in. It lets you search for stocks and gives you a rating with other analytics to help you make the most out of your money.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4217206" y="-4342663"/>
            <a:ext cx="8685325" cy="8685325"/>
          </a:xfrm>
          <a:custGeom>
            <a:avLst/>
            <a:gdLst/>
            <a:ahLst/>
            <a:cxnLst/>
            <a:rect r="r" b="b" t="t" l="l"/>
            <a:pathLst>
              <a:path h="8685325" w="8685325">
                <a:moveTo>
                  <a:pt x="0" y="0"/>
                </a:moveTo>
                <a:lnTo>
                  <a:pt x="8685325" y="0"/>
                </a:lnTo>
                <a:lnTo>
                  <a:pt x="8685325" y="8685326"/>
                </a:lnTo>
                <a:lnTo>
                  <a:pt x="0" y="8685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393429">
            <a:off x="-2121016" y="8523902"/>
            <a:ext cx="4723918" cy="2308815"/>
          </a:xfrm>
          <a:custGeom>
            <a:avLst/>
            <a:gdLst/>
            <a:ahLst/>
            <a:cxnLst/>
            <a:rect r="r" b="b" t="t" l="l"/>
            <a:pathLst>
              <a:path h="2308815" w="4723918">
                <a:moveTo>
                  <a:pt x="0" y="0"/>
                </a:moveTo>
                <a:lnTo>
                  <a:pt x="4723918" y="0"/>
                </a:lnTo>
                <a:lnTo>
                  <a:pt x="4723918" y="2308815"/>
                </a:lnTo>
                <a:lnTo>
                  <a:pt x="0" y="2308815"/>
                </a:lnTo>
                <a:lnTo>
                  <a:pt x="0" y="0"/>
                </a:lnTo>
                <a:close/>
              </a:path>
            </a:pathLst>
          </a:custGeom>
          <a:blipFill>
            <a:blip r:embed="rId8"/>
            <a:stretch>
              <a:fillRect l="0" t="0" r="0" b="0"/>
            </a:stretch>
          </a:blipFill>
        </p:spPr>
      </p:sp>
      <p:grpSp>
        <p:nvGrpSpPr>
          <p:cNvPr name="Group 10" id="10"/>
          <p:cNvGrpSpPr>
            <a:grpSpLocks noChangeAspect="true"/>
          </p:cNvGrpSpPr>
          <p:nvPr/>
        </p:nvGrpSpPr>
        <p:grpSpPr>
          <a:xfrm rot="0">
            <a:off x="7261315" y="2104681"/>
            <a:ext cx="10595826" cy="6077638"/>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11507" t="0" r="-11507" b="0"/>
              </a:stretch>
            </a:blipFill>
          </p:spPr>
        </p:sp>
      </p:grpSp>
      <p:sp>
        <p:nvSpPr>
          <p:cNvPr name="TextBox 16" id="16"/>
          <p:cNvSpPr txBox="true"/>
          <p:nvPr/>
        </p:nvSpPr>
        <p:spPr>
          <a:xfrm rot="0">
            <a:off x="624859" y="1765456"/>
            <a:ext cx="11130050" cy="1171231"/>
          </a:xfrm>
          <a:prstGeom prst="rect">
            <a:avLst/>
          </a:prstGeom>
        </p:spPr>
        <p:txBody>
          <a:bodyPr anchor="t" rtlCol="false" tIns="0" lIns="0" bIns="0" rIns="0">
            <a:spAutoFit/>
          </a:bodyPr>
          <a:lstStyle/>
          <a:p>
            <a:pPr algn="l">
              <a:lnSpc>
                <a:spcPts val="9468"/>
              </a:lnSpc>
            </a:pPr>
            <a:r>
              <a:rPr lang="en-US" sz="6763" b="true">
                <a:solidFill>
                  <a:srgbClr val="FFFFFF"/>
                </a:solidFill>
                <a:latin typeface="Neue Machina Ultra-Bold"/>
                <a:ea typeface="Neue Machina Ultra-Bold"/>
                <a:cs typeface="Neue Machina Ultra-Bold"/>
                <a:sym typeface="Neue Machina Ultra-Bold"/>
              </a:rPr>
              <a:t>Features</a:t>
            </a:r>
          </a:p>
        </p:txBody>
      </p:sp>
      <p:sp>
        <p:nvSpPr>
          <p:cNvPr name="TextBox 17" id="17"/>
          <p:cNvSpPr txBox="true"/>
          <p:nvPr/>
        </p:nvSpPr>
        <p:spPr>
          <a:xfrm rot="0">
            <a:off x="624859" y="3328742"/>
            <a:ext cx="6112991" cy="2897904"/>
          </a:xfrm>
          <a:prstGeom prst="rect">
            <a:avLst/>
          </a:prstGeom>
        </p:spPr>
        <p:txBody>
          <a:bodyPr anchor="t" rtlCol="false" tIns="0" lIns="0" bIns="0" rIns="0">
            <a:spAutoFit/>
          </a:bodyPr>
          <a:lstStyle/>
          <a:p>
            <a:pPr algn="l" marL="716772" indent="-358386" lvl="1">
              <a:lnSpc>
                <a:spcPts val="4647"/>
              </a:lnSpc>
              <a:buFont typeface="Arial"/>
              <a:buChar char="•"/>
            </a:pPr>
            <a:r>
              <a:rPr lang="en-US" sz="3319">
                <a:solidFill>
                  <a:srgbClr val="FFFFFF"/>
                </a:solidFill>
                <a:latin typeface="Montserrat"/>
                <a:ea typeface="Montserrat"/>
                <a:cs typeface="Montserrat"/>
                <a:sym typeface="Montserrat"/>
              </a:rPr>
              <a:t>Real-time data</a:t>
            </a:r>
          </a:p>
          <a:p>
            <a:pPr algn="l" marL="716772" indent="-358386" lvl="1">
              <a:lnSpc>
                <a:spcPts val="4647"/>
              </a:lnSpc>
              <a:buFont typeface="Arial"/>
              <a:buChar char="•"/>
            </a:pPr>
            <a:r>
              <a:rPr lang="en-US" sz="3319">
                <a:solidFill>
                  <a:srgbClr val="FFFFFF"/>
                </a:solidFill>
                <a:latin typeface="Montserrat"/>
                <a:ea typeface="Montserrat"/>
                <a:cs typeface="Montserrat"/>
                <a:sym typeface="Montserrat"/>
              </a:rPr>
              <a:t>Simple and clean UI</a:t>
            </a:r>
          </a:p>
          <a:p>
            <a:pPr algn="l" marL="716772" indent="-358386" lvl="1">
              <a:lnSpc>
                <a:spcPts val="4647"/>
              </a:lnSpc>
              <a:buFont typeface="Arial"/>
              <a:buChar char="•"/>
            </a:pPr>
            <a:r>
              <a:rPr lang="en-US" sz="3319">
                <a:solidFill>
                  <a:srgbClr val="FFFFFF"/>
                </a:solidFill>
                <a:latin typeface="Montserrat"/>
                <a:ea typeface="Montserrat"/>
                <a:cs typeface="Montserrat"/>
                <a:sym typeface="Montserrat"/>
              </a:rPr>
              <a:t>30-day price history</a:t>
            </a:r>
          </a:p>
          <a:p>
            <a:pPr algn="l" marL="716772" indent="-358386" lvl="1">
              <a:lnSpc>
                <a:spcPts val="4647"/>
              </a:lnSpc>
              <a:buFont typeface="Arial"/>
              <a:buChar char="•"/>
            </a:pPr>
            <a:r>
              <a:rPr lang="en-US" sz="3319">
                <a:solidFill>
                  <a:srgbClr val="FFFFFF"/>
                </a:solidFill>
                <a:latin typeface="Montserrat"/>
                <a:ea typeface="Montserrat"/>
                <a:cs typeface="Montserrat"/>
                <a:sym typeface="Montserrat"/>
              </a:rPr>
              <a:t>Market Forecasting</a:t>
            </a:r>
          </a:p>
          <a:p>
            <a:pPr algn="l" marL="716772" indent="-358386" lvl="1">
              <a:lnSpc>
                <a:spcPts val="4647"/>
              </a:lnSpc>
              <a:buFont typeface="Arial"/>
              <a:buChar char="•"/>
            </a:pPr>
            <a:r>
              <a:rPr lang="en-US" sz="3319">
                <a:solidFill>
                  <a:srgbClr val="FFFFFF"/>
                </a:solidFill>
                <a:latin typeface="Montserrat"/>
                <a:ea typeface="Montserrat"/>
                <a:cs typeface="Montserrat"/>
                <a:sym typeface="Montserrat"/>
              </a:rPr>
              <a:t>Louisiana stock highlight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grpSp>
        <p:nvGrpSpPr>
          <p:cNvPr name="Group 7" id="7"/>
          <p:cNvGrpSpPr>
            <a:grpSpLocks noChangeAspect="true"/>
          </p:cNvGrpSpPr>
          <p:nvPr/>
        </p:nvGrpSpPr>
        <p:grpSpPr>
          <a:xfrm rot="0">
            <a:off x="8101936" y="3640220"/>
            <a:ext cx="9659423" cy="5540528"/>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24000">
              <a:off x="949505" y="255769"/>
              <a:ext cx="6081669" cy="3831862"/>
            </a:xfrm>
            <a:custGeom>
              <a:avLst/>
              <a:gdLst/>
              <a:ahLst/>
              <a:cxnLst/>
              <a:rect r="r" b="b" t="t" l="l"/>
              <a:pathLst>
                <a:path h="3831862" w="6081669">
                  <a:moveTo>
                    <a:pt x="26457" y="0"/>
                  </a:moveTo>
                  <a:lnTo>
                    <a:pt x="6081669" y="42274"/>
                  </a:lnTo>
                  <a:lnTo>
                    <a:pt x="6055213" y="3831862"/>
                  </a:lnTo>
                  <a:lnTo>
                    <a:pt x="0" y="3789588"/>
                  </a:lnTo>
                  <a:close/>
                </a:path>
              </a:pathLst>
            </a:custGeom>
            <a:blipFill>
              <a:blip r:embed="rId10"/>
              <a:stretch>
                <a:fillRect l="-1749" t="0" r="-15472" b="0"/>
              </a:stretch>
            </a:blipFill>
          </p:spPr>
        </p:sp>
      </p:grpSp>
      <p:sp>
        <p:nvSpPr>
          <p:cNvPr name="TextBox 13" id="13"/>
          <p:cNvSpPr txBox="true"/>
          <p:nvPr/>
        </p:nvSpPr>
        <p:spPr>
          <a:xfrm rot="0">
            <a:off x="508055" y="687518"/>
            <a:ext cx="9289521"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How it Works</a:t>
            </a:r>
          </a:p>
        </p:txBody>
      </p:sp>
      <p:sp>
        <p:nvSpPr>
          <p:cNvPr name="TextBox 14" id="14"/>
          <p:cNvSpPr txBox="true"/>
          <p:nvPr/>
        </p:nvSpPr>
        <p:spPr>
          <a:xfrm rot="0">
            <a:off x="615692" y="2445165"/>
            <a:ext cx="7726517" cy="3574459"/>
          </a:xfrm>
          <a:prstGeom prst="rect">
            <a:avLst/>
          </a:prstGeom>
        </p:spPr>
        <p:txBody>
          <a:bodyPr anchor="t" rtlCol="false" tIns="0" lIns="0" bIns="0" rIns="0">
            <a:spAutoFit/>
          </a:bodyPr>
          <a:lstStyle/>
          <a:p>
            <a:pPr algn="ctr">
              <a:lnSpc>
                <a:spcPts val="4057"/>
              </a:lnSpc>
            </a:pPr>
            <a:r>
              <a:rPr lang="en-US" sz="2898">
                <a:solidFill>
                  <a:srgbClr val="FFFFFF"/>
                </a:solidFill>
                <a:latin typeface="Montserrat"/>
                <a:ea typeface="Montserrat"/>
                <a:cs typeface="Montserrat"/>
                <a:sym typeface="Montserrat"/>
              </a:rPr>
              <a:t>Our algorithm analyzes and grades stocks based on volatility, market cap, and liquidity to determine if they’re worth investing in. We evaluate each stock's performance based on the past 90 days to ensure the most accurate grading possible.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971137" y="594816"/>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71164" y="3973154"/>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3224964" y="4105113"/>
            <a:ext cx="11475480" cy="11475480"/>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6" id="6"/>
          <p:cNvSpPr/>
          <p:nvPr/>
        </p:nvSpPr>
        <p:spPr>
          <a:xfrm flipH="false" flipV="false" rot="0">
            <a:off x="179810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077851" y="1478408"/>
            <a:ext cx="12132298" cy="1171231"/>
          </a:xfrm>
          <a:prstGeom prst="rect">
            <a:avLst/>
          </a:prstGeom>
        </p:spPr>
        <p:txBody>
          <a:bodyPr anchor="t" rtlCol="false" tIns="0" lIns="0" bIns="0" rIns="0">
            <a:spAutoFit/>
          </a:bodyPr>
          <a:lstStyle/>
          <a:p>
            <a:pPr algn="ctr">
              <a:lnSpc>
                <a:spcPts val="9468"/>
              </a:lnSpc>
            </a:pPr>
            <a:r>
              <a:rPr lang="en-US" b="true" sz="6763">
                <a:solidFill>
                  <a:srgbClr val="FFFFFF"/>
                </a:solidFill>
                <a:latin typeface="Neue Machina Ultra-Bold"/>
                <a:ea typeface="Neue Machina Ultra-Bold"/>
                <a:cs typeface="Neue Machina Ultra-Bold"/>
                <a:sym typeface="Neue Machina Ultra-Bold"/>
              </a:rPr>
              <a:t>Tools Used</a:t>
            </a:r>
          </a:p>
        </p:txBody>
      </p:sp>
      <p:sp>
        <p:nvSpPr>
          <p:cNvPr name="Freeform 8" id="8"/>
          <p:cNvSpPr/>
          <p:nvPr/>
        </p:nvSpPr>
        <p:spPr>
          <a:xfrm flipH="false" flipV="false" rot="0">
            <a:off x="7535847" y="3862518"/>
            <a:ext cx="3216307" cy="1145809"/>
          </a:xfrm>
          <a:custGeom>
            <a:avLst/>
            <a:gdLst/>
            <a:ahLst/>
            <a:cxnLst/>
            <a:rect r="r" b="b" t="t" l="l"/>
            <a:pathLst>
              <a:path h="1145809" w="3216307">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572667" y="7249562"/>
            <a:ext cx="3216307" cy="1145809"/>
          </a:xfrm>
          <a:custGeom>
            <a:avLst/>
            <a:gdLst/>
            <a:ahLst/>
            <a:cxnLst/>
            <a:rect r="r" b="b" t="t" l="l"/>
            <a:pathLst>
              <a:path h="1145809" w="3216307">
                <a:moveTo>
                  <a:pt x="0" y="0"/>
                </a:moveTo>
                <a:lnTo>
                  <a:pt x="3216307" y="0"/>
                </a:lnTo>
                <a:lnTo>
                  <a:pt x="3216307" y="1145809"/>
                </a:lnTo>
                <a:lnTo>
                  <a:pt x="0" y="1145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195193" y="-4864633"/>
            <a:ext cx="9729266" cy="9729266"/>
          </a:xfrm>
          <a:custGeom>
            <a:avLst/>
            <a:gdLst/>
            <a:ahLst/>
            <a:cxnLst/>
            <a:rect r="r" b="b" t="t" l="l"/>
            <a:pathLst>
              <a:path h="9729266" w="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344677">
            <a:off x="-877637" y="-716602"/>
            <a:ext cx="4140717" cy="2443023"/>
          </a:xfrm>
          <a:custGeom>
            <a:avLst/>
            <a:gdLst/>
            <a:ahLst/>
            <a:cxnLst/>
            <a:rect r="r" b="b" t="t" l="l"/>
            <a:pathLst>
              <a:path h="2443023" w="4140717">
                <a:moveTo>
                  <a:pt x="0" y="0"/>
                </a:moveTo>
                <a:lnTo>
                  <a:pt x="4140716" y="0"/>
                </a:lnTo>
                <a:lnTo>
                  <a:pt x="4140716" y="2443023"/>
                </a:lnTo>
                <a:lnTo>
                  <a:pt x="0" y="2443023"/>
                </a:lnTo>
                <a:lnTo>
                  <a:pt x="0" y="0"/>
                </a:lnTo>
                <a:close/>
              </a:path>
            </a:pathLst>
          </a:custGeom>
          <a:blipFill>
            <a:blip r:embed="rId8"/>
            <a:stretch>
              <a:fillRect l="0" t="0" r="0" b="0"/>
            </a:stretch>
          </a:blipFill>
        </p:spPr>
      </p:sp>
      <p:sp>
        <p:nvSpPr>
          <p:cNvPr name="Freeform 12" id="12"/>
          <p:cNvSpPr/>
          <p:nvPr/>
        </p:nvSpPr>
        <p:spPr>
          <a:xfrm flipH="false" flipV="false" rot="0">
            <a:off x="15788974" y="1621283"/>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9"/>
            <a:stretch>
              <a:fillRect l="0" t="0" r="0" b="0"/>
            </a:stretch>
          </a:blipFill>
        </p:spPr>
      </p:sp>
      <p:sp>
        <p:nvSpPr>
          <p:cNvPr name="Freeform 13" id="13"/>
          <p:cNvSpPr/>
          <p:nvPr/>
        </p:nvSpPr>
        <p:spPr>
          <a:xfrm flipH="false" flipV="false" rot="0">
            <a:off x="5785757" y="5904254"/>
            <a:ext cx="6716487" cy="6708091"/>
          </a:xfrm>
          <a:custGeom>
            <a:avLst/>
            <a:gdLst/>
            <a:ahLst/>
            <a:cxnLst/>
            <a:rect r="r" b="b" t="t" l="l"/>
            <a:pathLst>
              <a:path h="6708091" w="6716487">
                <a:moveTo>
                  <a:pt x="0" y="0"/>
                </a:moveTo>
                <a:lnTo>
                  <a:pt x="6716486" y="0"/>
                </a:lnTo>
                <a:lnTo>
                  <a:pt x="6716486" y="6708092"/>
                </a:lnTo>
                <a:lnTo>
                  <a:pt x="0" y="6708092"/>
                </a:lnTo>
                <a:lnTo>
                  <a:pt x="0" y="0"/>
                </a:lnTo>
                <a:close/>
              </a:path>
            </a:pathLst>
          </a:custGeom>
          <a:blipFill>
            <a:blip r:embed="rId10"/>
            <a:stretch>
              <a:fillRect l="0" t="0" r="0" b="0"/>
            </a:stretch>
          </a:blipFill>
        </p:spPr>
      </p:sp>
      <p:sp>
        <p:nvSpPr>
          <p:cNvPr name="Freeform 14" id="14"/>
          <p:cNvSpPr/>
          <p:nvPr/>
        </p:nvSpPr>
        <p:spPr>
          <a:xfrm flipH="false" flipV="false" rot="0">
            <a:off x="8014187" y="4858664"/>
            <a:ext cx="2259626" cy="2091181"/>
          </a:xfrm>
          <a:custGeom>
            <a:avLst/>
            <a:gdLst/>
            <a:ahLst/>
            <a:cxnLst/>
            <a:rect r="r" b="b" t="t" l="l"/>
            <a:pathLst>
              <a:path h="2091181" w="2259626">
                <a:moveTo>
                  <a:pt x="0" y="0"/>
                </a:moveTo>
                <a:lnTo>
                  <a:pt x="2259626" y="0"/>
                </a:lnTo>
                <a:lnTo>
                  <a:pt x="2259626" y="2091181"/>
                </a:lnTo>
                <a:lnTo>
                  <a:pt x="0" y="20911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5262949" y="7418183"/>
            <a:ext cx="1954376" cy="1954376"/>
          </a:xfrm>
          <a:custGeom>
            <a:avLst/>
            <a:gdLst/>
            <a:ahLst/>
            <a:cxnLst/>
            <a:rect r="r" b="b" t="t" l="l"/>
            <a:pathLst>
              <a:path h="1954376" w="1954376">
                <a:moveTo>
                  <a:pt x="0" y="0"/>
                </a:moveTo>
                <a:lnTo>
                  <a:pt x="1954377" y="0"/>
                </a:lnTo>
                <a:lnTo>
                  <a:pt x="1954377" y="1954376"/>
                </a:lnTo>
                <a:lnTo>
                  <a:pt x="0" y="19543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0992277" y="7382197"/>
            <a:ext cx="1876103" cy="1876103"/>
          </a:xfrm>
          <a:custGeom>
            <a:avLst/>
            <a:gdLst/>
            <a:ahLst/>
            <a:cxnLst/>
            <a:rect r="r" b="b" t="t" l="l"/>
            <a:pathLst>
              <a:path h="1876103" w="1876103">
                <a:moveTo>
                  <a:pt x="0" y="0"/>
                </a:moveTo>
                <a:lnTo>
                  <a:pt x="1876103" y="0"/>
                </a:lnTo>
                <a:lnTo>
                  <a:pt x="1876103" y="1876103"/>
                </a:lnTo>
                <a:lnTo>
                  <a:pt x="0" y="187610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1979403" y="7591719"/>
            <a:ext cx="2853714" cy="413870"/>
          </a:xfrm>
          <a:prstGeom prst="rect">
            <a:avLst/>
          </a:prstGeom>
        </p:spPr>
        <p:txBody>
          <a:bodyPr anchor="t" rtlCol="false" tIns="0" lIns="0" bIns="0" rIns="0">
            <a:spAutoFit/>
          </a:bodyPr>
          <a:lstStyle/>
          <a:p>
            <a:pPr algn="ctr">
              <a:lnSpc>
                <a:spcPts val="3438"/>
              </a:lnSpc>
              <a:spcBef>
                <a:spcPct val="0"/>
              </a:spcBef>
            </a:pPr>
            <a:r>
              <a:rPr lang="en-US" b="true" sz="2455">
                <a:solidFill>
                  <a:srgbClr val="01204C"/>
                </a:solidFill>
                <a:latin typeface="Montserrat Medium"/>
                <a:ea typeface="Montserrat Medium"/>
                <a:cs typeface="Montserrat Medium"/>
                <a:sym typeface="Montserrat Medium"/>
              </a:rPr>
              <a:t>GitHub</a:t>
            </a:r>
          </a:p>
        </p:txBody>
      </p:sp>
      <p:sp>
        <p:nvSpPr>
          <p:cNvPr name="TextBox 18" id="18"/>
          <p:cNvSpPr txBox="true"/>
          <p:nvPr/>
        </p:nvSpPr>
        <p:spPr>
          <a:xfrm rot="0">
            <a:off x="7717143" y="4204675"/>
            <a:ext cx="2853714" cy="413870"/>
          </a:xfrm>
          <a:prstGeom prst="rect">
            <a:avLst/>
          </a:prstGeom>
        </p:spPr>
        <p:txBody>
          <a:bodyPr anchor="t" rtlCol="false" tIns="0" lIns="0" bIns="0" rIns="0">
            <a:spAutoFit/>
          </a:bodyPr>
          <a:lstStyle/>
          <a:p>
            <a:pPr algn="ctr">
              <a:lnSpc>
                <a:spcPts val="3438"/>
              </a:lnSpc>
              <a:spcBef>
                <a:spcPct val="0"/>
              </a:spcBef>
            </a:pPr>
            <a:r>
              <a:rPr lang="en-US" b="true" sz="2455">
                <a:solidFill>
                  <a:srgbClr val="01204C"/>
                </a:solidFill>
                <a:latin typeface="Montserrat Medium"/>
                <a:ea typeface="Montserrat Medium"/>
                <a:cs typeface="Montserrat Medium"/>
                <a:sym typeface="Montserrat Medium"/>
              </a:rPr>
              <a:t>React</a:t>
            </a:r>
          </a:p>
        </p:txBody>
      </p:sp>
      <p:sp>
        <p:nvSpPr>
          <p:cNvPr name="TextBox 19" id="19"/>
          <p:cNvSpPr txBox="true"/>
          <p:nvPr/>
        </p:nvSpPr>
        <p:spPr>
          <a:xfrm rot="0">
            <a:off x="12753964" y="7591719"/>
            <a:ext cx="2853714" cy="413870"/>
          </a:xfrm>
          <a:prstGeom prst="rect">
            <a:avLst/>
          </a:prstGeom>
        </p:spPr>
        <p:txBody>
          <a:bodyPr anchor="t" rtlCol="false" tIns="0" lIns="0" bIns="0" rIns="0">
            <a:spAutoFit/>
          </a:bodyPr>
          <a:lstStyle/>
          <a:p>
            <a:pPr algn="ctr">
              <a:lnSpc>
                <a:spcPts val="3438"/>
              </a:lnSpc>
              <a:spcBef>
                <a:spcPct val="0"/>
              </a:spcBef>
            </a:pPr>
            <a:r>
              <a:rPr lang="en-US" b="true" sz="2455">
                <a:solidFill>
                  <a:srgbClr val="01204C"/>
                </a:solidFill>
                <a:latin typeface="Montserrat Medium"/>
                <a:ea typeface="Montserrat Medium"/>
                <a:cs typeface="Montserrat Medium"/>
                <a:sym typeface="Montserrat Medium"/>
              </a:rPr>
              <a:t>Python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6724066" y="-3249112"/>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TextBox 6" id="6"/>
          <p:cNvSpPr txBox="true"/>
          <p:nvPr/>
        </p:nvSpPr>
        <p:spPr>
          <a:xfrm rot="0">
            <a:off x="4415841" y="4433101"/>
            <a:ext cx="9456319" cy="3647788"/>
          </a:xfrm>
          <a:prstGeom prst="rect">
            <a:avLst/>
          </a:prstGeom>
        </p:spPr>
        <p:txBody>
          <a:bodyPr anchor="t" rtlCol="false" tIns="0" lIns="0" bIns="0" rIns="0">
            <a:spAutoFit/>
          </a:bodyPr>
          <a:lstStyle/>
          <a:p>
            <a:pPr algn="l" marL="893028" indent="-446514" lvl="1">
              <a:lnSpc>
                <a:spcPts val="5790"/>
              </a:lnSpc>
              <a:buFont typeface="Arial"/>
              <a:buChar char="•"/>
            </a:pPr>
            <a:r>
              <a:rPr lang="en-US" b="true" sz="4136">
                <a:solidFill>
                  <a:srgbClr val="FFFFFF"/>
                </a:solidFill>
                <a:latin typeface="Neue Machina Ultra-Bold"/>
                <a:ea typeface="Neue Machina Ultra-Bold"/>
                <a:cs typeface="Neue Machina Ultra-Bold"/>
                <a:sym typeface="Neue Machina Ultra-Bold"/>
              </a:rPr>
              <a:t>Add crypto</a:t>
            </a:r>
          </a:p>
          <a:p>
            <a:pPr algn="l" marL="893028" indent="-446514" lvl="1">
              <a:lnSpc>
                <a:spcPts val="5790"/>
              </a:lnSpc>
              <a:buFont typeface="Arial"/>
              <a:buChar char="•"/>
            </a:pPr>
            <a:r>
              <a:rPr lang="en-US" b="true" sz="4136">
                <a:solidFill>
                  <a:srgbClr val="FFFFFF"/>
                </a:solidFill>
                <a:latin typeface="Neue Machina Ultra-Bold"/>
                <a:ea typeface="Neue Machina Ultra-Bold"/>
                <a:cs typeface="Neue Machina Ultra-Bold"/>
                <a:sym typeface="Neue Machina Ultra-Bold"/>
              </a:rPr>
              <a:t>Give recommended stocks</a:t>
            </a:r>
          </a:p>
          <a:p>
            <a:pPr algn="l" marL="893028" indent="-446514" lvl="1">
              <a:lnSpc>
                <a:spcPts val="5790"/>
              </a:lnSpc>
              <a:buFont typeface="Arial"/>
              <a:buChar char="•"/>
            </a:pPr>
            <a:r>
              <a:rPr lang="en-US" b="true" sz="4136">
                <a:solidFill>
                  <a:srgbClr val="FFFFFF"/>
                </a:solidFill>
                <a:latin typeface="Neue Machina Ultra-Bold"/>
                <a:ea typeface="Neue Machina Ultra-Bold"/>
                <a:cs typeface="Neue Machina Ultra-Bold"/>
                <a:sym typeface="Neue Machina Ultra-Bold"/>
              </a:rPr>
              <a:t>Hype scale</a:t>
            </a:r>
          </a:p>
          <a:p>
            <a:pPr algn="l" marL="893028" indent="-446514" lvl="1">
              <a:lnSpc>
                <a:spcPts val="5790"/>
              </a:lnSpc>
              <a:buFont typeface="Arial"/>
              <a:buChar char="•"/>
            </a:pPr>
            <a:r>
              <a:rPr lang="en-US" b="true" sz="4136">
                <a:solidFill>
                  <a:srgbClr val="FFFFFF"/>
                </a:solidFill>
                <a:latin typeface="Neue Machina Ultra-Bold"/>
                <a:ea typeface="Neue Machina Ultra-Bold"/>
                <a:cs typeface="Neue Machina Ultra-Bold"/>
                <a:sym typeface="Neue Machina Ultra-Bold"/>
              </a:rPr>
              <a:t>More advanced dashboard</a:t>
            </a:r>
          </a:p>
          <a:p>
            <a:pPr algn="l" marL="893028" indent="-446514" lvl="1">
              <a:lnSpc>
                <a:spcPts val="5790"/>
              </a:lnSpc>
              <a:buFont typeface="Arial"/>
              <a:buChar char="•"/>
            </a:pPr>
            <a:r>
              <a:rPr lang="en-US" b="true" sz="4136">
                <a:solidFill>
                  <a:srgbClr val="FFFFFF"/>
                </a:solidFill>
                <a:latin typeface="Neue Machina Ultra-Bold"/>
                <a:ea typeface="Neue Machina Ultra-Bold"/>
                <a:cs typeface="Neue Machina Ultra-Bold"/>
                <a:sym typeface="Neue Machina Ultra-Bold"/>
              </a:rPr>
              <a:t>Investment predictor </a:t>
            </a:r>
          </a:p>
        </p:txBody>
      </p:sp>
      <p:sp>
        <p:nvSpPr>
          <p:cNvPr name="TextBox 7" id="7"/>
          <p:cNvSpPr txBox="true"/>
          <p:nvPr/>
        </p:nvSpPr>
        <p:spPr>
          <a:xfrm rot="0">
            <a:off x="2200657" y="2258146"/>
            <a:ext cx="14905534" cy="1685603"/>
          </a:xfrm>
          <a:prstGeom prst="rect">
            <a:avLst/>
          </a:prstGeom>
        </p:spPr>
        <p:txBody>
          <a:bodyPr anchor="t" rtlCol="false" tIns="0" lIns="0" bIns="0" rIns="0">
            <a:spAutoFit/>
          </a:bodyPr>
          <a:lstStyle/>
          <a:p>
            <a:pPr algn="ctr">
              <a:lnSpc>
                <a:spcPts val="13667"/>
              </a:lnSpc>
            </a:pPr>
            <a:r>
              <a:rPr lang="en-US" b="true" sz="9762">
                <a:solidFill>
                  <a:srgbClr val="FFFFFF"/>
                </a:solidFill>
                <a:latin typeface="Neue Machina Ultra-Bold"/>
                <a:ea typeface="Neue Machina Ultra-Bold"/>
                <a:cs typeface="Neue Machina Ultra-Bold"/>
                <a:sym typeface="Neue Machina Ultra-Bold"/>
              </a:rPr>
              <a:t>Future Improvements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6" id="6"/>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7" id="7"/>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8" id="8"/>
          <p:cNvSpPr txBox="true"/>
          <p:nvPr/>
        </p:nvSpPr>
        <p:spPr>
          <a:xfrm rot="0">
            <a:off x="2714326" y="2314220"/>
            <a:ext cx="7119102" cy="1685603"/>
          </a:xfrm>
          <a:prstGeom prst="rect">
            <a:avLst/>
          </a:prstGeom>
        </p:spPr>
        <p:txBody>
          <a:bodyPr anchor="t" rtlCol="false" tIns="0" lIns="0" bIns="0" rIns="0">
            <a:spAutoFit/>
          </a:bodyPr>
          <a:lstStyle/>
          <a:p>
            <a:pPr algn="l">
              <a:lnSpc>
                <a:spcPts val="13667"/>
              </a:lnSpc>
            </a:pPr>
            <a:r>
              <a:rPr lang="en-US" sz="9762" b="true">
                <a:solidFill>
                  <a:srgbClr val="FFFFFF"/>
                </a:solidFill>
                <a:latin typeface="Neue Machina Ultra-Bold"/>
                <a:ea typeface="Neue Machina Ultra-Bold"/>
                <a:cs typeface="Neue Machina Ultra-Bold"/>
                <a:sym typeface="Neue Machina Ultra-Bold"/>
              </a:rPr>
              <a:t>Demo</a:t>
            </a:r>
          </a:p>
        </p:txBody>
      </p:sp>
      <p:sp>
        <p:nvSpPr>
          <p:cNvPr name="TextBox 9" id="9"/>
          <p:cNvSpPr txBox="true"/>
          <p:nvPr/>
        </p:nvSpPr>
        <p:spPr>
          <a:xfrm rot="0">
            <a:off x="4741572" y="4875508"/>
            <a:ext cx="7726517" cy="488359"/>
          </a:xfrm>
          <a:prstGeom prst="rect">
            <a:avLst/>
          </a:prstGeom>
        </p:spPr>
        <p:txBody>
          <a:bodyPr anchor="t" rtlCol="false" tIns="0" lIns="0" bIns="0" rIns="0">
            <a:spAutoFit/>
          </a:bodyPr>
          <a:lstStyle/>
          <a:p>
            <a:pPr algn="ctr">
              <a:lnSpc>
                <a:spcPts val="4057"/>
              </a:lnSpc>
            </a:pPr>
            <a:r>
              <a:rPr lang="en-US" sz="2898">
                <a:solidFill>
                  <a:srgbClr val="FFFFFF"/>
                </a:solidFill>
                <a:latin typeface="Montserrat"/>
                <a:ea typeface="Montserrat"/>
                <a:cs typeface="Montserrat"/>
                <a:sym typeface="Montserrat"/>
              </a:rPr>
              <a:t>http://localhost:5173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8322166" y="3848439"/>
            <a:ext cx="12718369" cy="9388469"/>
          </a:xfrm>
          <a:custGeom>
            <a:avLst/>
            <a:gdLst/>
            <a:ahLst/>
            <a:cxnLst/>
            <a:rect r="r" b="b" t="t" l="l"/>
            <a:pathLst>
              <a:path h="9388469" w="12718369">
                <a:moveTo>
                  <a:pt x="0" y="0"/>
                </a:moveTo>
                <a:lnTo>
                  <a:pt x="12718369" y="0"/>
                </a:lnTo>
                <a:lnTo>
                  <a:pt x="12718369"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Freeform 7" id="7"/>
          <p:cNvSpPr/>
          <p:nvPr/>
        </p:nvSpPr>
        <p:spPr>
          <a:xfrm flipH="false" flipV="false" rot="0">
            <a:off x="12327120" y="4472552"/>
            <a:ext cx="6888896" cy="7185289"/>
          </a:xfrm>
          <a:custGeom>
            <a:avLst/>
            <a:gdLst/>
            <a:ahLst/>
            <a:cxnLst/>
            <a:rect r="r" b="b" t="t" l="l"/>
            <a:pathLst>
              <a:path h="7185289" w="6888896">
                <a:moveTo>
                  <a:pt x="0" y="0"/>
                </a:moveTo>
                <a:lnTo>
                  <a:pt x="6888896" y="0"/>
                </a:lnTo>
                <a:lnTo>
                  <a:pt x="6888896" y="7185289"/>
                </a:lnTo>
                <a:lnTo>
                  <a:pt x="0" y="7185289"/>
                </a:lnTo>
                <a:lnTo>
                  <a:pt x="0" y="0"/>
                </a:lnTo>
                <a:close/>
              </a:path>
            </a:pathLst>
          </a:custGeom>
          <a:blipFill>
            <a:blip r:embed="rId9"/>
            <a:stretch>
              <a:fillRect l="0" t="0" r="0" b="0"/>
            </a:stretch>
          </a:blipFill>
        </p:spPr>
      </p:sp>
      <p:sp>
        <p:nvSpPr>
          <p:cNvPr name="TextBox 8" id="8"/>
          <p:cNvSpPr txBox="true"/>
          <p:nvPr/>
        </p:nvSpPr>
        <p:spPr>
          <a:xfrm rot="0">
            <a:off x="5122507" y="3216750"/>
            <a:ext cx="10955120" cy="2254429"/>
          </a:xfrm>
          <a:prstGeom prst="rect">
            <a:avLst/>
          </a:prstGeom>
        </p:spPr>
        <p:txBody>
          <a:bodyPr anchor="t" rtlCol="false" tIns="0" lIns="0" bIns="0" rIns="0">
            <a:spAutoFit/>
          </a:bodyPr>
          <a:lstStyle/>
          <a:p>
            <a:pPr algn="l">
              <a:lnSpc>
                <a:spcPts val="18375"/>
              </a:lnSpc>
            </a:pPr>
            <a:r>
              <a:rPr lang="en-US" sz="13125" b="true">
                <a:solidFill>
                  <a:srgbClr val="FFFFFF"/>
                </a:solidFill>
                <a:latin typeface="Neue Machina Ultra-Bold"/>
                <a:ea typeface="Neue Machina Ultra-Bold"/>
                <a:cs typeface="Neue Machina Ultra-Bold"/>
                <a:sym typeface="Neue Machina Ul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DAG6RijbjWQ</dc:identifier>
  <dcterms:modified xsi:type="dcterms:W3CDTF">2011-08-01T06:04:30Z</dcterms:modified>
  <cp:revision>1</cp:revision>
  <dc:title>Crypto app</dc:title>
</cp:coreProperties>
</file>